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0017"/>
    <a:srgbClr val="713A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244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39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195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855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555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709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231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259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437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946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853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3355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foursquare.com/" TargetMode="External"/><Relationship Id="rId2" Type="http://schemas.openxmlformats.org/officeDocument/2006/relationships/hyperlink" Target="https://geo.nyu.edu/catalog/nyu_2451_3457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3C8F65-1093-47C2-9D11-49BAF17E90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95E25C-06E7-4082-BE92-B571B616B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285571"/>
            <a:ext cx="1126540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4BD7DF-F4BB-427F-B4F6-6DC83A59A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9AD65D-CDFD-D649-AFB1-BA899893BC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Case study at Manhattan, New York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727826-DE95-0B40-9E25-4B1FB0428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5467246"/>
            <a:ext cx="10965142" cy="484822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>
                    <a:alpha val="75000"/>
                  </a:srgbClr>
                </a:solidFill>
              </a:rPr>
              <a:t>Selecting a neighborhood to open a new Japanese Restaurant</a:t>
            </a:r>
          </a:p>
        </p:txBody>
      </p:sp>
    </p:spTree>
    <p:extLst>
      <p:ext uri="{BB962C8B-B14F-4D97-AF65-F5344CB8AC3E}">
        <p14:creationId xmlns:p14="http://schemas.microsoft.com/office/powerpoint/2010/main" val="28340799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A34C32-934A-934F-B1B8-8BB0902F8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6540462" cy="10138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Business problem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9EDA4-682D-9B4C-8EA9-E3314568A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I would like to open a Japanese Restaurant in Manhattan, New York but I don’t know which neighborhood to select.</a:t>
            </a:r>
          </a:p>
          <a:p>
            <a:r>
              <a:rPr lang="en-US" sz="1800" dirty="0">
                <a:solidFill>
                  <a:schemeClr val="tx2"/>
                </a:solidFill>
              </a:rPr>
              <a:t>It is not wise to open the restaurant in a neighborhood with restaurants that are highly appreciated.</a:t>
            </a:r>
          </a:p>
          <a:p>
            <a:r>
              <a:rPr lang="en-US" sz="1800" dirty="0">
                <a:solidFill>
                  <a:schemeClr val="tx2"/>
                </a:solidFill>
              </a:rPr>
              <a:t>It is also not wise to open the restaurant in a neighborhood with a lot of restaurants of the same category.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B3DE54-7825-664A-AA0C-46019A9061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9" r="5873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560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D7A48F-2A33-FE48-A47C-E759C0A51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6540462" cy="10138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Data source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0F318-5448-A342-A791-9102647CA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1896533"/>
            <a:ext cx="6799320" cy="3962266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Manhattan Geospatial Data: 2014 New York City Neighborhood Names by New York (City), Department of City Planning. </a:t>
            </a:r>
            <a:r>
              <a:rPr lang="en-US" sz="1800" dirty="0">
                <a:solidFill>
                  <a:schemeClr val="tx2"/>
                </a:solidFill>
                <a:hlinkClick r:id="rId2"/>
              </a:rPr>
              <a:t>https://geo.nyu.edu/catalog/nyu_2451_34572</a:t>
            </a: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Foursquare API: </a:t>
            </a:r>
            <a:r>
              <a:rPr lang="en-US" sz="1800" dirty="0">
                <a:solidFill>
                  <a:schemeClr val="tx2"/>
                </a:solidFill>
                <a:hlinkClick r:id="rId3"/>
              </a:rPr>
              <a:t>https://developer.foursquare.com/</a:t>
            </a:r>
            <a:endParaRPr lang="en-US" sz="1800" dirty="0">
              <a:solidFill>
                <a:schemeClr val="tx2"/>
              </a:solidFill>
            </a:endParaRPr>
          </a:p>
        </p:txBody>
      </p:sp>
      <p:pic>
        <p:nvPicPr>
          <p:cNvPr id="4" name="Picture 3" descr="A view of a city&#10;&#10;Description automatically generated">
            <a:extLst>
              <a:ext uri="{FF2B5EF4-FFF2-40B4-BE49-F238E27FC236}">
                <a16:creationId xmlns:a16="http://schemas.microsoft.com/office/drawing/2014/main" id="{3BF8B4D4-5100-174F-9D13-A8BCD969F0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28" r="4263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633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D541204-B666-420C-9DF1-C06950D2F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E47355-890D-9B4E-A45B-DFC741929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5"/>
            <a:ext cx="3424138" cy="1500131"/>
          </a:xfrm>
        </p:spPr>
        <p:txBody>
          <a:bodyPr>
            <a:normAutofit/>
          </a:bodyPr>
          <a:lstStyle/>
          <a:p>
            <a:r>
              <a:rPr lang="en-US" b="1" dirty="0"/>
              <a:t>Manhattan neighborhoods and clusters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0E6C8D-508A-44F8-BB9B-7911B0118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84847AE-0FEA-43E8-8AA1-4169A6FDB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87790A-E9D7-438A-90BB-9361BEF14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5394AB9C-9563-C947-917E-0368BDB31B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57" r="15976" b="2"/>
          <a:stretch/>
        </p:blipFill>
        <p:spPr>
          <a:xfrm>
            <a:off x="8042590" y="651338"/>
            <a:ext cx="3702877" cy="5749462"/>
          </a:xfrm>
          <a:prstGeom prst="rect">
            <a:avLst/>
          </a:prstGeom>
        </p:spPr>
      </p:pic>
      <p:pic>
        <p:nvPicPr>
          <p:cNvPr id="6" name="Picture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DD175309-9679-7245-9929-959EA07DA0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67" r="17366" b="2"/>
          <a:stretch/>
        </p:blipFill>
        <p:spPr>
          <a:xfrm>
            <a:off x="4244561" y="641102"/>
            <a:ext cx="3702877" cy="5749462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18523F-871C-2F4A-8A15-E7E2FA0B80F1}"/>
              </a:ext>
            </a:extLst>
          </p:cNvPr>
          <p:cNvSpPr txBox="1">
            <a:spLocks/>
          </p:cNvSpPr>
          <p:nvPr/>
        </p:nvSpPr>
        <p:spPr>
          <a:xfrm>
            <a:off x="8042147" y="64547"/>
            <a:ext cx="3703320" cy="4454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Clustered neighborhood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F491014-CDE2-FA41-B0EE-F693BAF2BDE6}"/>
              </a:ext>
            </a:extLst>
          </p:cNvPr>
          <p:cNvSpPr txBox="1">
            <a:spLocks/>
          </p:cNvSpPr>
          <p:nvPr/>
        </p:nvSpPr>
        <p:spPr>
          <a:xfrm>
            <a:off x="4244339" y="64547"/>
            <a:ext cx="3703320" cy="4454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Neighborhood Map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D2B71F-B1B9-5142-9215-5595346978A5}"/>
              </a:ext>
            </a:extLst>
          </p:cNvPr>
          <p:cNvSpPr txBox="1"/>
          <p:nvPr/>
        </p:nvSpPr>
        <p:spPr>
          <a:xfrm>
            <a:off x="1515049" y="3281419"/>
            <a:ext cx="12023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Cluster 0</a:t>
            </a:r>
          </a:p>
          <a:p>
            <a:r>
              <a:rPr lang="en-US" sz="2000" dirty="0"/>
              <a:t>Cluster 1</a:t>
            </a:r>
          </a:p>
          <a:p>
            <a:r>
              <a:rPr lang="en-US" sz="2000" dirty="0"/>
              <a:t>Cluster 2</a:t>
            </a:r>
          </a:p>
          <a:p>
            <a:r>
              <a:rPr lang="en-US" sz="2000" dirty="0"/>
              <a:t>Cluster 3</a:t>
            </a:r>
          </a:p>
          <a:p>
            <a:r>
              <a:rPr lang="en-US" sz="2000" dirty="0"/>
              <a:t>Cluster 4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30E74D4-3E0A-2947-A77E-36972B7883D2}"/>
              </a:ext>
            </a:extLst>
          </p:cNvPr>
          <p:cNvSpPr/>
          <p:nvPr/>
        </p:nvSpPr>
        <p:spPr>
          <a:xfrm>
            <a:off x="1236373" y="3387145"/>
            <a:ext cx="183524" cy="183524"/>
          </a:xfrm>
          <a:prstGeom prst="ellipse">
            <a:avLst/>
          </a:prstGeom>
          <a:solidFill>
            <a:srgbClr val="CA00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969876B-8E6D-AD45-A8EC-65391D65B24C}"/>
              </a:ext>
            </a:extLst>
          </p:cNvPr>
          <p:cNvSpPr/>
          <p:nvPr/>
        </p:nvSpPr>
        <p:spPr>
          <a:xfrm>
            <a:off x="1230051" y="3719582"/>
            <a:ext cx="183524" cy="18352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925C1DC-A3E6-2145-BA4D-AD27F477E028}"/>
              </a:ext>
            </a:extLst>
          </p:cNvPr>
          <p:cNvSpPr/>
          <p:nvPr/>
        </p:nvSpPr>
        <p:spPr>
          <a:xfrm>
            <a:off x="1230051" y="4013381"/>
            <a:ext cx="183524" cy="18352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F827039-2BE1-DF43-9B26-C6DDDAA7F929}"/>
              </a:ext>
            </a:extLst>
          </p:cNvPr>
          <p:cNvSpPr/>
          <p:nvPr/>
        </p:nvSpPr>
        <p:spPr>
          <a:xfrm>
            <a:off x="1230051" y="4307180"/>
            <a:ext cx="183524" cy="18352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230310E-6189-0B4A-B6CB-4C217786F109}"/>
              </a:ext>
            </a:extLst>
          </p:cNvPr>
          <p:cNvSpPr/>
          <p:nvPr/>
        </p:nvSpPr>
        <p:spPr>
          <a:xfrm>
            <a:off x="1236373" y="4613859"/>
            <a:ext cx="183524" cy="1835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00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1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17">
            <a:extLst>
              <a:ext uri="{FF2B5EF4-FFF2-40B4-BE49-F238E27FC236}">
                <a16:creationId xmlns:a16="http://schemas.microsoft.com/office/drawing/2014/main" id="{E9DDF273-E040-4765-AD05-872458E13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1" name="Rectangle 19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555DCE-6DA1-4546-88AB-F485E7C82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1020431"/>
            <a:ext cx="10993549" cy="6369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Result</a:t>
            </a:r>
          </a:p>
        </p:txBody>
      </p:sp>
      <p:sp>
        <p:nvSpPr>
          <p:cNvPr id="32" name="Rectangle 21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AE6C002-7E65-B948-8A78-D93736287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1397" y="1934191"/>
            <a:ext cx="6093343" cy="4371975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631095-9FF4-3046-8E52-99C74CA24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34" y="1934191"/>
            <a:ext cx="3463917" cy="21938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6AE92B-DA38-344B-B107-D98F46AA2DB2}"/>
              </a:ext>
            </a:extLst>
          </p:cNvPr>
          <p:cNvSpPr txBox="1"/>
          <p:nvPr/>
        </p:nvSpPr>
        <p:spPr>
          <a:xfrm>
            <a:off x="446534" y="4220181"/>
            <a:ext cx="3463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 1. Cluster 1 has the most Japanese Restaurant opened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43DC5C-F0BD-414A-80FC-A22ABC18F94A}"/>
              </a:ext>
            </a:extLst>
          </p:cNvPr>
          <p:cNvSpPr txBox="1"/>
          <p:nvPr/>
        </p:nvSpPr>
        <p:spPr>
          <a:xfrm>
            <a:off x="892178" y="5656803"/>
            <a:ext cx="4589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2. Manhattan Valley has the combine the highest score (Low count and low rating)</a:t>
            </a:r>
          </a:p>
        </p:txBody>
      </p:sp>
    </p:spTree>
    <p:extLst>
      <p:ext uri="{BB962C8B-B14F-4D97-AF65-F5344CB8AC3E}">
        <p14:creationId xmlns:p14="http://schemas.microsoft.com/office/powerpoint/2010/main" val="976372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513204-FB77-CF46-9EFB-102629412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6"/>
            <a:ext cx="3568661" cy="1188720"/>
          </a:xfrm>
        </p:spPr>
        <p:txBody>
          <a:bodyPr>
            <a:normAutofit/>
          </a:bodyPr>
          <a:lstStyle/>
          <a:p>
            <a:r>
              <a:rPr lang="en-US" b="1" dirty="0"/>
              <a:t>Discussion and result</a:t>
            </a:r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064EE-7BF9-4E4B-9B77-C6006CC31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Autofit/>
          </a:bodyPr>
          <a:lstStyle/>
          <a:p>
            <a:r>
              <a:rPr lang="en-US" dirty="0"/>
              <a:t>More parameters, including median or mean income, median or mean rental price, and distribution of ethnicities could be considered</a:t>
            </a:r>
          </a:p>
          <a:p>
            <a:r>
              <a:rPr lang="en-US" dirty="0"/>
              <a:t>Alternative accurate statistic tools could be used to validate</a:t>
            </a:r>
          </a:p>
          <a:p>
            <a:r>
              <a:rPr lang="en-US" dirty="0"/>
              <a:t>The rent is relatively low and young people take a large percentage of population</a:t>
            </a:r>
          </a:p>
          <a:p>
            <a:r>
              <a:rPr lang="en-US" dirty="0"/>
              <a:t>Take strategy of offering a broader and more economical menu </a:t>
            </a:r>
          </a:p>
        </p:txBody>
      </p:sp>
      <p:pic>
        <p:nvPicPr>
          <p:cNvPr id="4" name="Picture 3" descr="A group of people around each other&#10;&#10;Description automatically generated">
            <a:extLst>
              <a:ext uri="{FF2B5EF4-FFF2-40B4-BE49-F238E27FC236}">
                <a16:creationId xmlns:a16="http://schemas.microsoft.com/office/drawing/2014/main" id="{6B8783D6-D54D-3C44-B554-C42733DD93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82" r="11109" b="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160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1259A422-0023-4292-8200-E080556F3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8AE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13CA5-4739-4BC9-8BB3-B0A4928D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F7DA08-3368-0A48-A2EE-1A0DA74266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2917" y="643467"/>
            <a:ext cx="83461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0834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LeftStep">
      <a:dk1>
        <a:srgbClr val="000000"/>
      </a:dk1>
      <a:lt1>
        <a:srgbClr val="FFFFFF"/>
      </a:lt1>
      <a:dk2>
        <a:srgbClr val="242F41"/>
      </a:dk2>
      <a:lt2>
        <a:srgbClr val="E6E8E2"/>
      </a:lt2>
      <a:accent1>
        <a:srgbClr val="713AD6"/>
      </a:accent1>
      <a:accent2>
        <a:srgbClr val="444CCB"/>
      </a:accent2>
      <a:accent3>
        <a:srgbClr val="3A85D6"/>
      </a:accent3>
      <a:accent4>
        <a:srgbClr val="28B4C4"/>
      </a:accent4>
      <a:accent5>
        <a:srgbClr val="32B88E"/>
      </a:accent5>
      <a:accent6>
        <a:srgbClr val="26BB4E"/>
      </a:accent6>
      <a:hlink>
        <a:srgbClr val="6C8D2F"/>
      </a:hlink>
      <a:folHlink>
        <a:srgbClr val="7F7F7F"/>
      </a:folHlink>
    </a:clrScheme>
    <a:fontScheme name="Dividend">
      <a:maj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233</Words>
  <Application>Microsoft Macintosh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 Nova Light</vt:lpstr>
      <vt:lpstr>Wingdings 2</vt:lpstr>
      <vt:lpstr>DividendVTI</vt:lpstr>
      <vt:lpstr>Case study at Manhattan, New York</vt:lpstr>
      <vt:lpstr>Business problem</vt:lpstr>
      <vt:lpstr>Data source</vt:lpstr>
      <vt:lpstr>Manhattan neighborhoods and clusters</vt:lpstr>
      <vt:lpstr>Result</vt:lpstr>
      <vt:lpstr>Discussion and result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at Manhattan, New York</dc:title>
  <dc:creator>Zihao Zhang</dc:creator>
  <cp:lastModifiedBy>Zihao Zhang</cp:lastModifiedBy>
  <cp:revision>1</cp:revision>
  <dcterms:created xsi:type="dcterms:W3CDTF">2019-12-24T14:17:47Z</dcterms:created>
  <dcterms:modified xsi:type="dcterms:W3CDTF">2019-12-24T14:19:08Z</dcterms:modified>
</cp:coreProperties>
</file>